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4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85" r:id="rId21"/>
    <p:sldId id="272" r:id="rId22"/>
    <p:sldId id="273" r:id="rId23"/>
    <p:sldId id="274" r:id="rId24"/>
    <p:sldId id="275" r:id="rId25"/>
    <p:sldId id="286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0.xml"/><Relationship Id="rId8" Type="http://schemas.openxmlformats.org/officeDocument/2006/relationships/slide" Target="../slides/slide9.xml"/><Relationship Id="rId7" Type="http://schemas.openxmlformats.org/officeDocument/2006/relationships/slide" Target="../slides/slide8.xml"/><Relationship Id="rId6" Type="http://schemas.openxmlformats.org/officeDocument/2006/relationships/slide" Target="../slides/slide7.xml"/><Relationship Id="rId5" Type="http://schemas.openxmlformats.org/officeDocument/2006/relationships/slide" Target="../slides/slide6.xml"/><Relationship Id="rId4" Type="http://schemas.openxmlformats.org/officeDocument/2006/relationships/slide" Target="../slides/slide5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6" Type="http://schemas.openxmlformats.org/officeDocument/2006/relationships/slide" Target="../slides/slide28.xml"/><Relationship Id="rId15" Type="http://schemas.openxmlformats.org/officeDocument/2006/relationships/slide" Target="../slides/slide26.xml"/><Relationship Id="rId14" Type="http://schemas.openxmlformats.org/officeDocument/2006/relationships/slide" Target="../slides/slide21.xml"/><Relationship Id="rId13" Type="http://schemas.openxmlformats.org/officeDocument/2006/relationships/slide" Target="../slides/slide19.xml"/><Relationship Id="rId12" Type="http://schemas.openxmlformats.org/officeDocument/2006/relationships/slide" Target="../slides/slide15.xml"/><Relationship Id="rId11" Type="http://schemas.openxmlformats.org/officeDocument/2006/relationships/slide" Target="../slides/slide14.xml"/><Relationship Id="rId10" Type="http://schemas.openxmlformats.org/officeDocument/2006/relationships/slide" Target="../slides/slide1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5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ac1f054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1ce5781a1&amp;cid=1ce5781a1&amp;vtp=1">
            <a:hlinkClick r:id="rId3" action="ppaction://hlinksldjump"/>
          </p:cNvPr>
          <p:cNvSpPr/>
          <p:nvPr/>
        </p:nvSpPr>
        <p:spPr>
          <a:xfrm>
            <a:off x="20665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2e2a7d920&amp;cid=2e2a7d920&amp;vtp=1">
            <a:hlinkClick r:id="rId4" action="ppaction://hlinksldjump"/>
          </p:cNvPr>
          <p:cNvSpPr/>
          <p:nvPr/>
        </p:nvSpPr>
        <p:spPr>
          <a:xfrm>
            <a:off x="264261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f973b4bf5&amp;cid=f973b4bf5&amp;vtp=1">
            <a:hlinkClick r:id="rId5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895bbc381&amp;cid=895bbc381&amp;vtp=1">
            <a:hlinkClick r:id="rId6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f0e0066b9&amp;cid=f0e0066b9&amp;vtp=1">
            <a:hlinkClick r:id="rId7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2428125b9&amp;cid=2428125b9&amp;vtp=1">
            <a:hlinkClick r:id="rId8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c66204927&amp;cid=c66204927&amp;vtp=1">
            <a:hlinkClick r:id="rId9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ab765f977&amp;cid=ab765f977&amp;vtp=1">
            <a:hlinkClick r:id="rId10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241194b93&amp;cid=241194b93&amp;vtp=1">
            <a:hlinkClick r:id="rId11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7214adc3d&amp;cid=7214adc3d&amp;vtp=1">
            <a:hlinkClick r:id="rId12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c19a68c83&amp;cid=c19a68c83&amp;vtp=1">
            <a:hlinkClick r:id="rId13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8527485df&amp;cid=8527485df&amp;vtp=1">
            <a:hlinkClick r:id="rId14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fc50190a2&amp;cid=fc50190a2&amp;vtp=1">
            <a:hlinkClick r:id="rId15" action="ppaction://hlinksldjump"/>
          </p:cNvPr>
          <p:cNvSpPr/>
          <p:nvPr/>
        </p:nvSpPr>
        <p:spPr>
          <a:xfrm>
            <a:off x="897026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6ed198002&amp;cid=6ed198002&amp;vtp=1">
            <a:hlinkClick r:id="rId16" action="ppaction://hlinksldjump"/>
          </p:cNvPr>
          <p:cNvSpPr/>
          <p:nvPr/>
        </p:nvSpPr>
        <p:spPr>
          <a:xfrm>
            <a:off x="95463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ac1f05461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ac1f05461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课时评价作业（四）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蜀道难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8_1#c66204927?pid=d45876fd8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下列对诗中词语及相关内容的解说，不正确的一项是（3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9_1#c66204927.bracket?pid=d45876fd8&amp;color=0,0,0&amp;vpa=16&amp;vtp=1"/>
          <p:cNvSpPr/>
          <p:nvPr/>
        </p:nvSpPr>
        <p:spPr>
          <a:xfrm>
            <a:off x="10579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8_2#c66204927.choices?pid=d45876fd8&amp;color=0,0,0&amp;vtp=1&amp;bbb=1&amp;hb=1"/>
          <p:cNvSpPr/>
          <p:nvPr/>
        </p:nvSpPr>
        <p:spPr>
          <a:xfrm>
            <a:off x="612648" y="1110678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“西当太白有鸟道，可以横绝峨眉巅”中的“绝”与“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而绝江河”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劝学》）中的“绝”意思不同。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古体诗一般分为四言、五言、六言、七言和杂言，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没有平仄限制，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也不讲求对偶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“但见悲鸟号古木”中的“但”与“但闻黄河流水鸣溅溅”（《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木兰诗》）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“但”意思不同。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“一夫当关，万夫莫开”中的“当”和“存亡之理,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当与秦相较”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六国论》）中的“当”用法不同。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0_1#c66204927?pid=d45876fd8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二者意思相同，均为“仅，只是”。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1_1#ab765f977?pid=d45876fd8&amp;color=0,0,0&amp;vtp=1&amp;bt=1&amp;bbb=1"/>
          <p:cNvSpPr/>
          <p:nvPr/>
        </p:nvSpPr>
        <p:spPr>
          <a:xfrm>
            <a:off x="612648" y="466344"/>
            <a:ext cx="10963656" cy="5250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下列对诗歌内容的理解和赏析，不正确的一项是（3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2_1#ab765f977.bracket?pid=d45876fd8&amp;color=0,0,0&amp;vpa=17&amp;vtp=1"/>
          <p:cNvSpPr/>
          <p:nvPr/>
        </p:nvSpPr>
        <p:spPr>
          <a:xfrm>
            <a:off x="9868567" y="462788"/>
            <a:ext cx="515938" cy="529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31_2#ab765f977.choices?pid=d45876fd8&amp;color=0,0,0&amp;vtp=1&amp;bbb=1&amp;hb=1"/>
          <p:cNvSpPr/>
          <p:nvPr/>
        </p:nvSpPr>
        <p:spPr>
          <a:xfrm>
            <a:off x="612648" y="1060005"/>
            <a:ext cx="10963656" cy="5305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开篇以三个叹词“噫”“吁”“嚱”领起，极言蜀道之难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，以感情强烈的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咏叹点出主题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，为全诗奠定了雄放的基调。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诗人运用夸张的手法，说自蜀开国四万八千年以来，一直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“不与秦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塞通人烟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”，强调秦、蜀之间长期隔绝的状况。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“上有六龙回日之高标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以手抚膺坐长叹”等句运用用典、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夸张、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衬托等手法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，极写山势的高危以及人行其上的艰难情状和畏惧心理。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《蜀道难》凭借丰富奇特的想象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，生动展现蜀道沿途山川的奇险壮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。诗中“所守或匪亲，化为狼与豺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”旨在引申出对自然险阻的敬畏与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对人生行路之难的感慨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3_1#ab765f977?pid=d45876fd8&amp;color=0,0,0&amp;vtp=1&amp;bt=1&amp;bbb=1&amp;hb=1"/>
          <p:cNvSpPr/>
          <p:nvPr/>
        </p:nvSpPr>
        <p:spPr>
          <a:xfrm>
            <a:off x="612648" y="468000"/>
            <a:ext cx="10963656" cy="1126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“所守或匪亲，化为狼与豺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”隐含着对蜀地守将心怀不轨和蜀地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可能引发祸乱的担忧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，是对现实的影射。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4_1#241194b93?pid=d45876fd8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下列各句中，没有运用夸张手法的一项是（3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5_1#241194b93.bracket?pid=d45876fd8&amp;color=0,0,0&amp;vpa=18&amp;vtp=1"/>
          <p:cNvSpPr/>
          <p:nvPr/>
        </p:nvSpPr>
        <p:spPr>
          <a:xfrm>
            <a:off x="8801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34_2#241194b93.choices?pid=d45876fd8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上有六龙回日之高标，下有冲波逆折之回川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扪参历井仰胁息，以手抚膺坐长叹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连峰去天不盈尺，枯松倒挂倚绝壁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所守或匪亲，化为狼与豺</a:t>
            </a:r>
            <a:endParaRPr lang="en-US" altLang="zh-CN" sz="2800" dirty="0"/>
          </a:p>
        </p:txBody>
      </p:sp>
      <p:sp>
        <p:nvSpPr>
          <p:cNvPr id="5" name="QC_3_AS.36_1#241194b93?pid=d45876fd8&amp;color=0,0,0&amp;vtp=1&amp;bbb=1&amp;hb=1"/>
          <p:cNvSpPr/>
          <p:nvPr/>
        </p:nvSpPr>
        <p:spPr>
          <a:xfrm>
            <a:off x="612648" y="3676078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D项没有运用夸张手法，“狼与豺”比喻叛乱为害的人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，运用的是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比喻手法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7_1#7214adc3d?pid=d45876fd8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38_1#4f3f38c03?pid=7214adc3d&amp;color=0,0,0&amp;vtp=1&amp;bbb=1&amp;hb=1"/>
          <p:cNvSpPr/>
          <p:nvPr/>
        </p:nvSpPr>
        <p:spPr>
          <a:xfrm>
            <a:off x="612648" y="111131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《蜀道难》中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，以神话故事表现蜀道开辟之难和来历之神奇的两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句是：“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DA3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《蜀道难》中，描写水流湍急，瀑布飞泻，发出巨大声响的诗句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是：“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4" name="QB_4_AN.39_1#4f3f38c03.blank?pid=7214adc3d&amp;color=0,0,0&amp;vpa=19&amp;vtp=1&amp;bbb=1"/>
          <p:cNvSpPr/>
          <p:nvPr/>
        </p:nvSpPr>
        <p:spPr>
          <a:xfrm>
            <a:off x="1846929" y="1728538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地崩山摧壮士死</a:t>
            </a:r>
            <a:endParaRPr lang="en-US" altLang="zh-CN" sz="2800" dirty="0"/>
          </a:p>
        </p:txBody>
      </p:sp>
      <p:sp>
        <p:nvSpPr>
          <p:cNvPr id="5" name="QB_4_AN.40_1#4f3f38c03.blank?pid=7214adc3d&amp;color=0,0,0&amp;vpa=20&amp;vtp=1&amp;bbb=1"/>
          <p:cNvSpPr/>
          <p:nvPr/>
        </p:nvSpPr>
        <p:spPr>
          <a:xfrm>
            <a:off x="5047330" y="1728538"/>
            <a:ext cx="34734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然后天梯石栈相钩连</a:t>
            </a:r>
            <a:endParaRPr lang="en-US" altLang="zh-CN" sz="2800" dirty="0"/>
          </a:p>
        </p:txBody>
      </p:sp>
      <p:sp>
        <p:nvSpPr>
          <p:cNvPr id="7" name="QB_4_AN.42_1#4f3f38c03.blank?pid=7214adc3d&amp;color=0,0,0&amp;vpa=21&amp;vtp=1&amp;bbb=1"/>
          <p:cNvSpPr/>
          <p:nvPr/>
        </p:nvSpPr>
        <p:spPr>
          <a:xfrm>
            <a:off x="1491329" y="3002983"/>
            <a:ext cx="27590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飞湍瀑流争喧豗</a:t>
            </a:r>
            <a:endParaRPr lang="en-US" altLang="zh-CN" sz="2800" dirty="0"/>
          </a:p>
        </p:txBody>
      </p:sp>
      <p:sp>
        <p:nvSpPr>
          <p:cNvPr id="8" name="QB_4_AN.43_1#4f3f38c03.blank?pid=7214adc3d&amp;color=0,0,0&amp;vpa=22&amp;vtp=1&amp;bbb=1"/>
          <p:cNvSpPr/>
          <p:nvPr/>
        </p:nvSpPr>
        <p:spPr>
          <a:xfrm>
            <a:off x="4691730" y="3002983"/>
            <a:ext cx="27590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砯崖转石万壑雷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4_1#49d4db2cc?pid=7214adc3d&amp;color=0,0,0&amp;vtp=1&amp;bt=1&amp;bbb=1&amp;hb=1"/>
          <p:cNvSpPr/>
          <p:nvPr/>
        </p:nvSpPr>
        <p:spPr>
          <a:xfrm>
            <a:off x="612648" y="466345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《蜀道难》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中，“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”两句从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听觉角度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，生动展现出行人在蜀道中行走时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，面对空谷传来的鸟的哀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鸣声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，倍感孤寂、惊悚的情景。</a:t>
            </a:r>
            <a:endParaRPr lang="en-US" altLang="zh-CN" sz="2800" dirty="0"/>
          </a:p>
        </p:txBody>
      </p:sp>
      <p:sp>
        <p:nvSpPr>
          <p:cNvPr id="3" name="QB_4_AN.45_1#49d4db2cc.blank?pid=7214adc3d&amp;color=0,0,0&amp;vpa=23&amp;vtp=1&amp;bbb=1"/>
          <p:cNvSpPr/>
          <p:nvPr/>
        </p:nvSpPr>
        <p:spPr>
          <a:xfrm>
            <a:off x="4158330" y="435865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但见悲鸟号古木</a:t>
            </a:r>
            <a:endParaRPr lang="en-US" altLang="zh-CN" sz="2800" dirty="0"/>
          </a:p>
        </p:txBody>
      </p:sp>
      <p:sp>
        <p:nvSpPr>
          <p:cNvPr id="4" name="QB_4_AN.46_1#49d4db2cc.blank?pid=7214adc3d&amp;color=0,0,0&amp;vpa=24&amp;vtp=1&amp;bbb=1"/>
          <p:cNvSpPr/>
          <p:nvPr/>
        </p:nvSpPr>
        <p:spPr>
          <a:xfrm>
            <a:off x="7358730" y="435865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雄飞雌从绕林间</a:t>
            </a:r>
            <a:endParaRPr lang="en-US" altLang="zh-CN" sz="2800" dirty="0"/>
          </a:p>
        </p:txBody>
      </p:sp>
      <p:sp>
        <p:nvSpPr>
          <p:cNvPr id="5" name="QB_4_AN.47_1#49d4db2cc?pid=7214adc3d&amp;color=0,0,0&amp;vtp=1&amp;bbb=1"/>
          <p:cNvSpPr/>
          <p:nvPr/>
        </p:nvSpPr>
        <p:spPr>
          <a:xfrm>
            <a:off x="612648" y="238937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20e411c4?pid=ac1f05461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48_1#39d024bfe?pid=020e411c4&amp;color=0,0,0&amp;vtp=1&amp;bbb=1&amp;hb=1"/>
              <p:cNvSpPr/>
              <p:nvPr/>
            </p:nvSpPr>
            <p:spPr>
              <a:xfrm>
                <a:off x="612648" y="1181724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剑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门</a:t>
                </a:r>
                <a:r>
                  <a:rPr lang="en-US" altLang="zh-CN" sz="2800" b="1" i="0" baseline="300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①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甫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惟天有设险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剑门天下壮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连山抱西南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石角皆北向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两崖崇墉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刻画城郭状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一夫怒临关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百万未可傍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QM_3_BD.48_1#39d024bfe?pid=020e411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14" r="2" b="-141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8_1#39d024bfe?pid=020e411c4&amp;color=0,0,0&amp;vtp=1&amp;bbb=1&amp;hb=1"/>
          <p:cNvSpPr/>
          <p:nvPr/>
        </p:nvSpPr>
        <p:spPr>
          <a:xfrm>
            <a:off x="612648" y="468000"/>
            <a:ext cx="10963656" cy="57329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珠玉走中原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岷峨气凄怆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三皇五帝前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鸡犬各相放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后王尚柔远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职贡道已丧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至今英雄人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高视见霸王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并吞与割据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极力不相让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吾将罪真宰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意欲铲叠嶂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恐此复偶然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临风默惆怅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①剑门：在今四川剑阁东北大剑山和小剑山之间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，古时是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四川北部交通要塞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。②崇墉：高的城墙，形容两崖。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9_1#c19a68c83?pid=39d024bfe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0_1#c19a68c83.bracket?pid=39d024bfe&amp;color=0,0,0&amp;vpa=25&amp;vtp=1"/>
          <p:cNvSpPr/>
          <p:nvPr/>
        </p:nvSpPr>
        <p:spPr>
          <a:xfrm>
            <a:off x="9671146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49_2#c19a68c83.choices?pid=39d024bfe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开篇“惟天有设险，剑门天下壮”，杜甫以“惟”“天下”等词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门山势的险要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，奠定了全诗雄浑壮阔的基调。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“连山抱西南，石角皆北向”，既写出剑门山脉的走向，又以“抱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赋予山脉以动态感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，生动展现其雄伟之势。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“一夫怒临关，百万未可傍”化用李白《蜀道难》中的“一夫当关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夫莫开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”，突出剑门易守难攻的特点。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“珠玉走中原，岷峨气凄怆”，杜甫以“珠玉”象征财富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，描绘了剑门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地区财富源源不断运往中原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，百姓生活富足的景象。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45876fd8?pid=ac1f05461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1ce5781a1?pid=d45876fd8&amp;color=0,0,0&amp;vtp=1&amp;bbb=1&amp;hb=1"/>
          <p:cNvSpPr/>
          <p:nvPr/>
        </p:nvSpPr>
        <p:spPr>
          <a:xfrm>
            <a:off x="612648" y="11817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请写出诗中空缺的字词。（5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噫吁嚱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危乎高哉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蜀道之难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难于上青天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蚕丛及鱼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开国何茫然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尔来四万八千岁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不与秦塞通人烟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西当太白有鸟道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可以横绝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地崩山摧壮士死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然后天梯石栈相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上有六龙回日之高标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下有冲波逆折之回川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黄鹤之飞尚不得过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猱欲度愁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青泥何盘盘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百步九折萦岩峦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扪参历井仰胁息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以手抚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坐长叹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B_3_AN.2_1#1ce5781a1.bracket?pid=d45876fd8&amp;color=0,0,0&amp;vpa=1&amp;vtp=1"/>
          <p:cNvSpPr/>
          <p:nvPr/>
        </p:nvSpPr>
        <p:spPr>
          <a:xfrm>
            <a:off x="10351167" y="18370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凫</a:t>
            </a:r>
            <a:endParaRPr lang="en-US" altLang="zh-CN" sz="2800" dirty="0"/>
          </a:p>
        </p:txBody>
      </p:sp>
      <p:sp>
        <p:nvSpPr>
          <p:cNvPr id="5" name="QB_3_AN.3_1#1ce5781a1.bracket?pid=d45876fd8&amp;color=0,0,0&amp;vpa=2&amp;vtp=1&amp;bbb=1"/>
          <p:cNvSpPr/>
          <p:nvPr/>
        </p:nvSpPr>
        <p:spPr>
          <a:xfrm>
            <a:off x="2527967" y="313244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峨眉</a:t>
            </a:r>
            <a:endParaRPr lang="en-US" altLang="zh-CN" sz="2800" dirty="0"/>
          </a:p>
        </p:txBody>
      </p:sp>
      <p:sp>
        <p:nvSpPr>
          <p:cNvPr id="6" name="QB_3_AN.4_1#1ce5781a1.bracket?pid=d45876fd8&amp;color=0,0,0&amp;vpa=3&amp;vtp=1"/>
          <p:cNvSpPr/>
          <p:nvPr/>
        </p:nvSpPr>
        <p:spPr>
          <a:xfrm>
            <a:off x="10241630" y="31324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钩</a:t>
            </a:r>
            <a:endParaRPr lang="en-US" altLang="zh-CN" sz="2800" dirty="0"/>
          </a:p>
        </p:txBody>
      </p:sp>
      <p:sp>
        <p:nvSpPr>
          <p:cNvPr id="7" name="QB_3_AN.5_1#1ce5781a1.bracket?pid=d45876fd8&amp;color=0,0,0&amp;vpa=4&amp;vtp=1&amp;bbb=1"/>
          <p:cNvSpPr/>
          <p:nvPr/>
        </p:nvSpPr>
        <p:spPr>
          <a:xfrm>
            <a:off x="2527967" y="4427844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攀援</a:t>
            </a:r>
            <a:endParaRPr lang="en-US" altLang="zh-CN" sz="2800" dirty="0"/>
          </a:p>
        </p:txBody>
      </p:sp>
      <p:sp>
        <p:nvSpPr>
          <p:cNvPr id="8" name="QB_3_AN.6_1#1ce5781a1.bracket?pid=d45876fd8&amp;color=0,0,0&amp;vpa=5&amp;vtp=1"/>
          <p:cNvSpPr/>
          <p:nvPr/>
        </p:nvSpPr>
        <p:spPr>
          <a:xfrm>
            <a:off x="2172367" y="5075544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膺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1_1#c19a68c83?pid=39d024bfe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“珠玉走中原，岷峨气凄怆”意为蜀地的财富不断运往中原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岷山和峨眉山都为之凄怆。这两句反映的是蜀地百姓因财富被搜刮而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生活困苦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，并非百姓生活富足。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1_1#8527485df?pid=39d024bfe&amp;color=0,0,0&amp;vtp=1&amp;bt=1&amp;bbb=1&amp;hb=1&amp;hltap=1"/>
          <p:cNvSpPr/>
          <p:nvPr/>
        </p:nvSpPr>
        <p:spPr>
          <a:xfrm>
            <a:off x="612648" y="468000"/>
            <a:ext cx="10963656" cy="57083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杜甫的《剑门》与李白的《蜀道难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》在描写蜀地山川时都运用了夸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，请结合诗句简要分析其异同。（6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62_1#8527485df?pid=39d024bfe&amp;color=0,0,0&amp;vtp=1&amp;bt=1&amp;bbb=1&amp;hb=1&amp;hla=1"/>
          <p:cNvSpPr/>
          <p:nvPr/>
        </p:nvSpPr>
        <p:spPr>
          <a:xfrm>
            <a:off x="612648" y="1735460"/>
            <a:ext cx="10963656" cy="437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1）相同点：李、杜二诗均以夸张凸显蜀地山川的险峻。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“鸟道”写山路绝险，以“地崩山摧”极言开辟之艰；②杜诗以“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一夫”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“百万”的悬殊对比，突出剑门的易守难攻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，二者皆强化山川险要特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2）不同点：①李诗借神话增添奇幻色彩，如“六龙回日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”以神话传说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写山高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，尽显浪漫色彩；②杜诗立足现实，“连山抱西南，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石角皆北向”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以地理形势的具象夸张凸显其战略价值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3_1#8527485df?pid=39d024bfe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剑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门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甫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剑门关真是天造地设的险要之地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，雄伟壮丽天下无双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。连绵的山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脉环抱西南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，陡峭的山石都倾向北方。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两边的悬崖如同高耸的城墙，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天然的纹路像雕刻出的城郭一样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。这里易守难攻，一夫当关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，万夫莫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。然而蜀地的珍宝被不断运往中原，连岷山、峨眉也为之悲怆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那上古三皇五帝之时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，蜀地与中原互不侵扰，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各自安闲。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3_1#8527485df?pid=39d024bfe&amp;color=0,0,0&amp;vtp=1&amp;bt=1&amp;bbb=1&amp;hb=1"/>
          <p:cNvSpPr/>
          <p:nvPr/>
        </p:nvSpPr>
        <p:spPr>
          <a:xfrm>
            <a:off x="612648" y="468000"/>
            <a:ext cx="10963656" cy="318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后世的君王虽讲怀柔远方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，但强迫进贡的制度早已背离初衷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。至今那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些野心家看到如此险关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，便睥睨天下图谋称王称霸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。于是想统一天下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的人和想割据一方的人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，都拼命争夺此地互不相让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。我为此真想责问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苍天，甚至想铲平这重重山峦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！我深恐割据战乱在此地重演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，只能面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对寒风，默默无言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，心中充满惆怅。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54_1#6fdf9f11b?pid=020e411c4&amp;color=0,0,0&amp;vtp=1&amp;bt=1&amp;bbb=1"/>
              <p:cNvSpPr/>
              <p:nvPr/>
            </p:nvSpPr>
            <p:spPr>
              <a:xfrm>
                <a:off x="612648" y="466344"/>
                <a:ext cx="10963656" cy="57569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古风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（其十九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1" i="0" baseline="300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①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白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西上莲花山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迢迢见明星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素手把芙蓉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虚步蹑太清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霓裳曳广带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飘拂升天行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邀我至云台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高揖卫叔卿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恍恍与之去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驾鸿凌紫冥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俯视洛阳川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茫茫走胡兵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流血涂野草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豺狼尽冠缨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#1.1.8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M_3_BD.54_1#6fdf9f11b?pid=020e411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5756910"/>
              </a:xfrm>
              <a:prstGeom prst="rect">
                <a:avLst/>
              </a:prstGeom>
              <a:blipFill rotWithShape="1">
                <a:blip r:embed="rId1"/>
                <a:stretch>
                  <a:fillRect l="-5" t="-4" r="2" b="-10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4_2#6fdf9f11b?pid=020e411c4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①此诗大约作于安禄山攻破洛阳以后。②卫叔卿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：《神仙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》载，卫叔卿曾乘云车、驾白鹿去见汉武帝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，而汉武帝只以臣下相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，于是其大失所望，飘然离去。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5_1#fc50190a2?pid=6fdf9f11b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下列对这首诗的理解与赏析，不恰当的一项是（3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6_1#fc50190a2.bracket?pid=6fdf9f11b&amp;color=0,0,0&amp;vpa=26&amp;vtp=1"/>
          <p:cNvSpPr/>
          <p:nvPr/>
        </p:nvSpPr>
        <p:spPr>
          <a:xfrm>
            <a:off x="9690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55_2#fc50190a2.choices?pid=6fdf9f11b&amp;color=0,0,0&amp;vtp=1&amp;bbb=1&amp;hb=1"/>
          <p:cNvSpPr/>
          <p:nvPr/>
        </p:nvSpPr>
        <p:spPr>
          <a:xfrm>
            <a:off x="612648" y="1110678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本诗开头两句交代了游仙之地——西岳华山的莲花峰、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所遇之仙—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明星仙子，展现出一个奇异瑰丽的神话世界。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《梦游天姥吟留别》描写了李白进入仙境后看到的神仙群像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；本诗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描写了仙人个体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，以及李白受明星仙子之邀与仙人卫叔卿长揖见礼。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第七句到第十句写李白晤见卫叔卿的情景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，诗中用卫叔卿的故事暗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合李白的遭遇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，把卫叔卿引为同调，与之驾鸿雁游紫冥。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本诗中的“豺”“狼”与《蜀道难》“所守或匪亲，化为狼与豺”中的“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豺”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狼”都喻指叛乱为害的人，两首诗的写作背景相同，情感相通。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7_1#fc50190a2?pid=6fdf9f11b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“写作背景相同，情感相通”错误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。本诗写于安禄山攻破洛阳以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，表达出李白独善兼济的思想矛盾和忧国忧民的沉痛感情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。《蜀道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》是李白在长安时送友人入蜀所作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，主要表达对友人入蜀的担忧和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对当时社会政治的忧虑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1_1#6ed198002?pid=6fdf9f11b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本诗抒发了李白怎样的情感？请结合诗句简要分析。（6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62_1#6ed198002?pid=6fdf9f11b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此诗前十句既有李白对美好洁净世界的向往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，又用卫叔卿的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故事暗合李白的遭遇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，表现李白不事权贵、傲岸不羁的性格。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②后四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句写李白看到战乱的悲惨景象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，正视和关切现实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，表现出忧国忧民之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9_1#6ed198002?pid=6fdf9f11b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前十句中，明星仙子不仅人美，而且善解人意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，她理解李白的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傲岸性格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，就介绍李白见卫叔卿。因此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，前十句表达的是渴望超凡出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，升入仙境，到达纯洁美好世界的出世思想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，同时以与仙人结交表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现自己不事权贵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、傲岸不羁的性格。后四句中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，李白终究忘不了现实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“俯视洛阳川”，只见这里胡兵遍野，生灵涂炭。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他看到战乱的惨象，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正视现实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，字里行间表现出对叛军的痛恨，展现了他忧国忧民的情怀。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1#1ce5781a1?pid=d45876fd8&amp;color=0,0,0&amp;vtp=1&amp;bbb=1&amp;hb=1"/>
          <p:cNvSpPr/>
          <p:nvPr/>
        </p:nvSpPr>
        <p:spPr>
          <a:xfrm>
            <a:off x="612648" y="468000"/>
            <a:ext cx="10963656" cy="50901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问君西游何时还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畏途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岩不可攀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但见悲鸟号古木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雄飞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雌从绕林间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又闻子规啼夜月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愁空山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蜀道之难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难于上青天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人听此凋朱颜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连峰去天不盈尺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枯松倒挂倚绝壁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飞湍瀑流争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崖转石万壑雷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其险也如此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嗟尔远道之人胡为乎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剑阁峥嵘而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一夫当关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万夫莫开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所守或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化为狼与豺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朝避猛虎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夕避长蛇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磨牙吮血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杀人如麻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锦城虽云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不如早还家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蜀道之难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难于上青天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侧身西望长咨嗟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  <p:sp>
        <p:nvSpPr>
          <p:cNvPr id="3" name="QB_3_AN.7_1#1ce5781a1.bracket?pid=d45876fd8&amp;color=0,0,0&amp;vpa=6&amp;vtp=1"/>
          <p:cNvSpPr/>
          <p:nvPr/>
        </p:nvSpPr>
        <p:spPr>
          <a:xfrm>
            <a:off x="5372766" y="4756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巉</a:t>
            </a:r>
            <a:endParaRPr lang="en-US" altLang="zh-CN" sz="2800" dirty="0"/>
          </a:p>
        </p:txBody>
      </p:sp>
      <p:sp>
        <p:nvSpPr>
          <p:cNvPr id="4" name="QB_3_AN.8_1#1ce5781a1.bracket?pid=d45876fd8&amp;color=0,0,0&amp;vpa=7&amp;vtp=1&amp;bbb=1"/>
          <p:cNvSpPr/>
          <p:nvPr/>
        </p:nvSpPr>
        <p:spPr>
          <a:xfrm>
            <a:off x="749966" y="24187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喧豗</a:t>
            </a:r>
            <a:endParaRPr lang="en-US" altLang="zh-CN" sz="2800" dirty="0"/>
          </a:p>
        </p:txBody>
      </p:sp>
      <p:sp>
        <p:nvSpPr>
          <p:cNvPr id="5" name="QB_3_AN.9_1#1ce5781a1.bracket?pid=d45876fd8&amp;color=0,0,0&amp;vpa=8&amp;vtp=1"/>
          <p:cNvSpPr/>
          <p:nvPr/>
        </p:nvSpPr>
        <p:spPr>
          <a:xfrm>
            <a:off x="2774029" y="24187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砯</a:t>
            </a:r>
            <a:endParaRPr lang="en-US" altLang="zh-CN" sz="2800" dirty="0"/>
          </a:p>
        </p:txBody>
      </p:sp>
      <p:sp>
        <p:nvSpPr>
          <p:cNvPr id="6" name="QB_3_AN.10_1#1ce5781a1.bracket?pid=d45876fd8&amp;color=0,0,0&amp;vpa=9&amp;vtp=1&amp;bbb=1"/>
          <p:cNvSpPr/>
          <p:nvPr/>
        </p:nvSpPr>
        <p:spPr>
          <a:xfrm>
            <a:off x="3594766" y="37141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崔嵬</a:t>
            </a:r>
            <a:endParaRPr lang="en-US" altLang="zh-CN" sz="2800" dirty="0"/>
          </a:p>
        </p:txBody>
      </p:sp>
      <p:sp>
        <p:nvSpPr>
          <p:cNvPr id="7" name="QB_3_AN.11_1#1ce5781a1.bracket?pid=d45876fd8&amp;color=0,0,0&amp;vpa=10&amp;vtp=1"/>
          <p:cNvSpPr/>
          <p:nvPr/>
        </p:nvSpPr>
        <p:spPr>
          <a:xfrm>
            <a:off x="10241630" y="3714120"/>
            <a:ext cx="61595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匪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9_2#6ed198002?pid=6fdf9f11b&amp;color=0,0,0&amp;vtp=1&amp;bt=1&amp;bbb=1&amp;hb=1"/>
          <p:cNvSpPr/>
          <p:nvPr/>
        </p:nvSpPr>
        <p:spPr>
          <a:xfrm>
            <a:off x="612648" y="468000"/>
            <a:ext cx="10963656" cy="5778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（其十九）</a:t>
            </a:r>
            <a:endParaRPr lang="en-US" altLang="zh-CN" sz="2800" dirty="0"/>
          </a:p>
          <a:p>
            <a:pPr algn="ctr"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西上华山的莲花峰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，远远地就看见了明星仙子。她手把莲花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空中轻轻地踩着云朵走来了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。身上云霓般的衣裳拖着长长的带子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天空中飘拂着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，升向天际。她邀我登上云台，拜见了神仙卫叔卿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恍恍惚惚地与他们一起驾着鸿鹄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，升上了天空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。当我们飞至洛阳的上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，俯首一看，只见在洛阳川中到处都是胡兵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。洛阳附近百姓的尸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体纵横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，鲜血染红了野草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，而那些豺狼般的叛贼却个个都戴上官帽在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庆贺胜利呢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N.12_1#1ce5781a1?pid=d45876fd8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写错一处扣1分，扣完为止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3_1#2e2a7d920?pid=d45876fd8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下列对加点字词的解释，不正确的一项是（3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4_1#2e2a7d920.bracket?pid=d45876fd8&amp;color=0,0,0&amp;vpa=11&amp;vtp=1"/>
          <p:cNvSpPr/>
          <p:nvPr/>
        </p:nvSpPr>
        <p:spPr>
          <a:xfrm>
            <a:off x="8801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3_2#2e2a7d920.choices?pid=d45876fd8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2654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危乎高哉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：危险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2654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开国何茫然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茫然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：模糊难知的样子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2654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以手抚膺坐长叹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：胸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2654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一夫当关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：把守</a:t>
            </a:r>
            <a:endParaRPr lang="en-US" altLang="zh-CN" sz="2800" dirty="0"/>
          </a:p>
        </p:txBody>
      </p:sp>
      <p:sp>
        <p:nvSpPr>
          <p:cNvPr id="5" name="QC_3_AS.15_1#2e2a7d920?pid=d45876fd8&amp;color=0,0,0&amp;vtp=1&amp;bbb=1"/>
          <p:cNvSpPr/>
          <p:nvPr/>
        </p:nvSpPr>
        <p:spPr>
          <a:xfrm>
            <a:off x="612648" y="36682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危：高。</a:t>
            </a:r>
            <a:endParaRPr lang="en-US" altLang="zh-CN" sz="2800" dirty="0"/>
          </a:p>
        </p:txBody>
      </p:sp>
      <p:sp>
        <p:nvSpPr>
          <p:cNvPr id="6" name="QC_3_BD.13_2#2e2a7d920.choices?pid=d45876fd8&amp;color=0,0,0&amp;vtp=1&amp;bbb=1&amp;zzd= 1"/>
          <p:cNvSpPr/>
          <p:nvPr/>
        </p:nvSpPr>
        <p:spPr>
          <a:xfrm>
            <a:off x="1295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3_2#2e2a7d920.choices?pid=d45876fd8&amp;color=0,0,0&amp;vtp=1&amp;bbb=1&amp;zzd= 3"/>
          <p:cNvSpPr/>
          <p:nvPr/>
        </p:nvSpPr>
        <p:spPr>
          <a:xfrm>
            <a:off x="23414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3_2#2e2a7d920.choices?pid=d45876fd8&amp;color=0,0,0&amp;vtp=1&amp;bbb=1&amp;zzd= 3"/>
          <p:cNvSpPr/>
          <p:nvPr/>
        </p:nvSpPr>
        <p:spPr>
          <a:xfrm>
            <a:off x="26970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3_2#2e2a7d920.choices?pid=d45876fd8&amp;color=0,0,0&amp;vtp=1&amp;bbb=1&amp;zzd= 5"/>
          <p:cNvSpPr/>
          <p:nvPr/>
        </p:nvSpPr>
        <p:spPr>
          <a:xfrm>
            <a:off x="23414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3_2#2e2a7d920.choices?pid=d45876fd8&amp;color=0,0,0&amp;vtp=1&amp;bbb=1&amp;zzd= 7"/>
          <p:cNvSpPr/>
          <p:nvPr/>
        </p:nvSpPr>
        <p:spPr>
          <a:xfrm>
            <a:off x="20065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6_1#f973b4bf5?pid=d45876fd8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下列加点字的意义和用法，相同的一项是（3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7_1#f973b4bf5.bracket?pid=d45876fd8&amp;color=0,0,0&amp;vpa=12&amp;vtp=1"/>
          <p:cNvSpPr/>
          <p:nvPr/>
        </p:nvSpPr>
        <p:spPr>
          <a:xfrm>
            <a:off x="8801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6_2#f973b4bf5.choices?pid=d45876fd8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1003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问君西游何时还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青泥何盘盘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1003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蜀道之难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嗟尔远道之人胡为乎来哉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1003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不与秦塞通人烟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化为狼与豺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1003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危乎高哉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嗟尔远道之人胡为乎来哉</a:t>
            </a:r>
            <a:endParaRPr lang="en-US" altLang="zh-CN" sz="2800" dirty="0"/>
          </a:p>
        </p:txBody>
      </p:sp>
      <p:sp>
        <p:nvSpPr>
          <p:cNvPr id="5" name="QC_3_AS.18_1#f973b4bf5?pid=d45876fd8&amp;color=0,0,0&amp;vtp=1&amp;bbb=1&amp;hb=1"/>
          <p:cNvSpPr/>
          <p:nvPr/>
        </p:nvSpPr>
        <p:spPr>
          <a:xfrm>
            <a:off x="612648" y="3676078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A项，疑问代词，什么；副词，多么。B项，助词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，用在主语和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谓语之间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，取消句子的独立性；助词，相当于“的”。C项，介词，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，和。D项，都为语气词，无实义。</a:t>
            </a:r>
            <a:endParaRPr lang="en-US" altLang="zh-CN" sz="2800" dirty="0"/>
          </a:p>
        </p:txBody>
      </p:sp>
      <p:sp>
        <p:nvSpPr>
          <p:cNvPr id="6" name="QC_3_BD.16_2#f973b4bf5.choices?pid=d45876fd8&amp;color=0,0,0&amp;vtp=1&amp;bbb=1&amp;zzd= 1"/>
          <p:cNvSpPr/>
          <p:nvPr/>
        </p:nvSpPr>
        <p:spPr>
          <a:xfrm>
            <a:off x="27177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6_2#f973b4bf5.choices?pid=d45876fd8&amp;color=0,0,0&amp;vtp=1&amp;bbb=1&amp;zzd= 1"/>
          <p:cNvSpPr/>
          <p:nvPr/>
        </p:nvSpPr>
        <p:spPr>
          <a:xfrm>
            <a:off x="658358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6_2#f973b4bf5.choices?pid=d45876fd8&amp;color=0,0,0&amp;vtp=1&amp;bbb=1&amp;zzd= 3"/>
          <p:cNvSpPr/>
          <p:nvPr/>
        </p:nvSpPr>
        <p:spPr>
          <a:xfrm>
            <a:off x="19858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6_2#f973b4bf5.choices?pid=d45876fd8&amp;color=0,0,0&amp;vtp=1&amp;bbb=1&amp;zzd= 3"/>
          <p:cNvSpPr/>
          <p:nvPr/>
        </p:nvSpPr>
        <p:spPr>
          <a:xfrm>
            <a:off x="7294785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6_2#f973b4bf5.choices?pid=d45876fd8&amp;color=0,0,0&amp;vtp=1&amp;bbb=1&amp;zzd= 5"/>
          <p:cNvSpPr/>
          <p:nvPr/>
        </p:nvSpPr>
        <p:spPr>
          <a:xfrm>
            <a:off x="1630268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6_2#f973b4bf5.choices?pid=d45876fd8&amp;color=0,0,0&amp;vtp=1&amp;bbb=1&amp;zzd= 5"/>
          <p:cNvSpPr/>
          <p:nvPr/>
        </p:nvSpPr>
        <p:spPr>
          <a:xfrm>
            <a:off x="6939185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6_2#f973b4bf5.choices?pid=d45876fd8&amp;color=0,0,0&amp;vtp=1&amp;bbb=1&amp;zzd= 7"/>
          <p:cNvSpPr/>
          <p:nvPr/>
        </p:nvSpPr>
        <p:spPr>
          <a:xfrm>
            <a:off x="16509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6_2#f973b4bf5.choices?pid=d45876fd8&amp;color=0,0,0&amp;vtp=1&amp;bbb=1&amp;zzd= 7"/>
          <p:cNvSpPr/>
          <p:nvPr/>
        </p:nvSpPr>
        <p:spPr>
          <a:xfrm>
            <a:off x="871718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9_1#895bbc381?pid=d45876fd8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下列各句中，加点词的古今意义相同的一项是（3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0_1#895bbc381.bracket?pid=d45876fd8&amp;color=0,0,0&amp;vpa=13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9_2#895bbc381.choices?pid=d45876fd8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因为长句，歌以赠之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蚓无爪牙之利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，筋骨之强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剑阁峥嵘而崔嵬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铁骑突出刀枪鸣</a:t>
            </a:r>
            <a:endParaRPr lang="en-US" altLang="zh-CN" sz="2800" dirty="0"/>
          </a:p>
        </p:txBody>
      </p:sp>
      <p:sp>
        <p:nvSpPr>
          <p:cNvPr id="5" name="QC_3_AS.21_1#895bbc381?pid=d45876fd8&amp;color=0,0,0&amp;vtp=1&amp;bbb=1&amp;hb=1"/>
          <p:cNvSpPr/>
          <p:nvPr/>
        </p:nvSpPr>
        <p:spPr>
          <a:xfrm>
            <a:off x="612648" y="2387663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A项，因为，古义，于是创作；今义，表因果关系的连词。B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爪牙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，古义，动物的尖爪和利牙；今义，比喻坏人的党羽。C项，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崔嵬，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古今义均为高耸的样子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。D项，突出，古义，突然冲出；今义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，超过一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般地显露出来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C_3_BD.19_2#895bbc381.choices?pid=d45876fd8&amp;color=0,0,0&amp;vtp=1&amp;bbb=1&amp;zzd= 1"/>
          <p:cNvSpPr/>
          <p:nvPr/>
        </p:nvSpPr>
        <p:spPr>
          <a:xfrm>
            <a:off x="1295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9_2#895bbc381.choices?pid=d45876fd8&amp;color=0,0,0&amp;vtp=1&amp;bbb=1&amp;zzd= 1"/>
          <p:cNvSpPr/>
          <p:nvPr/>
        </p:nvSpPr>
        <p:spPr>
          <a:xfrm>
            <a:off x="16509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9_2#895bbc381.choices?pid=d45876fd8&amp;color=0,0,0&amp;vtp=1&amp;bbb=1&amp;zzd= 1"/>
          <p:cNvSpPr/>
          <p:nvPr/>
        </p:nvSpPr>
        <p:spPr>
          <a:xfrm>
            <a:off x="75757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9_2#895bbc381.choices?pid=d45876fd8&amp;color=0,0,0&amp;vtp=1&amp;bbb=1&amp;zzd= 1"/>
          <p:cNvSpPr/>
          <p:nvPr/>
        </p:nvSpPr>
        <p:spPr>
          <a:xfrm>
            <a:off x="79313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9_2#895bbc381.choices?pid=d45876fd8&amp;color=0,0,0&amp;vtp=1&amp;bbb=1&amp;zzd= 3"/>
          <p:cNvSpPr/>
          <p:nvPr/>
        </p:nvSpPr>
        <p:spPr>
          <a:xfrm>
            <a:off x="30526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9_2#895bbc381.choices?pid=d45876fd8&amp;color=0,0,0&amp;vtp=1&amp;bbb=1&amp;zzd= 3"/>
          <p:cNvSpPr/>
          <p:nvPr/>
        </p:nvSpPr>
        <p:spPr>
          <a:xfrm>
            <a:off x="34082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9_2#895bbc381.choices?pid=d45876fd8&amp;color=0,0,0&amp;vtp=1&amp;bbb=1&amp;zzd= 3"/>
          <p:cNvSpPr/>
          <p:nvPr/>
        </p:nvSpPr>
        <p:spPr>
          <a:xfrm>
            <a:off x="75964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9_2#895bbc381.choices?pid=d45876fd8&amp;color=0,0,0&amp;vtp=1&amp;bbb=1&amp;zzd= 3"/>
          <p:cNvSpPr/>
          <p:nvPr/>
        </p:nvSpPr>
        <p:spPr>
          <a:xfrm>
            <a:off x="79520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2_1#f0e0066b9?pid=d45876fd8&amp;color=0,0,0&amp;vtp=1&amp;bt=1&amp;bbb=1&amp;hb=1"/>
          <p:cNvSpPr/>
          <p:nvPr/>
        </p:nvSpPr>
        <p:spPr>
          <a:xfrm>
            <a:off x="612648" y="466344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下列各项中，与“蜀道之难，难于上青天”句式相同的一项是（3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3_1#f0e0066b9.bracket?pid=d45876fd8&amp;color=0,0,0&amp;vpa=14&amp;vtp=1"/>
          <p:cNvSpPr/>
          <p:nvPr/>
        </p:nvSpPr>
        <p:spPr>
          <a:xfrm>
            <a:off x="902366" y="1100709"/>
            <a:ext cx="495300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22_2#f0e0066b9.choices?pid=d45876fd8&amp;color=0,0,0&amp;vtp=1&amp;bbb=1"/>
          <p:cNvSpPr/>
          <p:nvPr/>
        </p:nvSpPr>
        <p:spPr>
          <a:xfrm>
            <a:off x="612648" y="174377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然而不王者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，未之有也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申之以孝悌之义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牛何之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我持白璧一双，欲献项王</a:t>
            </a:r>
            <a:endParaRPr lang="en-US" altLang="zh-CN" sz="2800" dirty="0"/>
          </a:p>
        </p:txBody>
      </p:sp>
      <p:sp>
        <p:nvSpPr>
          <p:cNvPr id="5" name="QC_3_AS.24_1#f0e0066b9?pid=d45876fd8&amp;color=0,0,0&amp;vtp=1&amp;bbb=1&amp;hb=1"/>
          <p:cNvSpPr/>
          <p:nvPr/>
        </p:nvSpPr>
        <p:spPr>
          <a:xfrm>
            <a:off x="612648" y="3020758"/>
            <a:ext cx="10963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“蜀道之难，难于上青天”是状语后置句，正常语序为“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蜀道之难，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于上青天难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”。A项，宾语前置句，正常语序为“然而不王者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，未有之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”。B项，状语后置句，正常语序为“以孝悌之义申之”。C项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，宾语前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置句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，正常语序为“牛之何”。D项，定语后置句，正常语序为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“我持一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双白璧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，欲献项王”。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5_1#2428125b9?pid=d45876fd8&amp;color=0,0,0&amp;vtp=1&amp;bt=1&amp;bbb=1&amp;h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下列句中加点词的活用类型，与其他三项不同的一项是（3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6_1#2428125b9.bracket?pid=d45876fd8&amp;color=0,0,0&amp;vpa=15&amp;vtp=1"/>
          <p:cNvSpPr/>
          <p:nvPr/>
        </p:nvSpPr>
        <p:spPr>
          <a:xfrm>
            <a:off x="110242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5_2#2428125b9.choices?pid=d45876fd8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砯崖转石万壑雷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使人听此凋朱颜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猿猱欲度愁攀援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舞幽壑之潜蛟</a:t>
            </a:r>
            <a:endParaRPr lang="en-US" altLang="zh-CN" sz="2800" dirty="0"/>
          </a:p>
        </p:txBody>
      </p:sp>
      <p:sp>
        <p:nvSpPr>
          <p:cNvPr id="5" name="QC_3_AS.27_1#2428125b9?pid=d45876fd8&amp;color=0,0,0&amp;vtp=1&amp;bbb=1&amp;hb=1"/>
          <p:cNvSpPr/>
          <p:nvPr/>
        </p:nvSpPr>
        <p:spPr>
          <a:xfrm>
            <a:off x="612648" y="238766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A项，转，使动用法，使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滚动。B项，凋，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使动用法，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凋谢。C项，愁，为动用法，为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发愁。D项，“舞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”，使动用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起舞。</a:t>
            </a:r>
            <a:endParaRPr lang="en-US" altLang="zh-CN" sz="2800" dirty="0"/>
          </a:p>
        </p:txBody>
      </p:sp>
      <p:sp>
        <p:nvSpPr>
          <p:cNvPr id="6" name="QC_3_BD.25_2#2428125b9.choices?pid=d45876fd8&amp;color=0,0,0&amp;vtp=1&amp;bbb=1&amp;zzd= 1"/>
          <p:cNvSpPr/>
          <p:nvPr/>
        </p:nvSpPr>
        <p:spPr>
          <a:xfrm>
            <a:off x="20065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5_2#2428125b9.choices?pid=d45876fd8&amp;color=0,0,0&amp;vtp=1&amp;bbb=1&amp;zzd= 1"/>
          <p:cNvSpPr/>
          <p:nvPr/>
        </p:nvSpPr>
        <p:spPr>
          <a:xfrm>
            <a:off x="82869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5_2#2428125b9.choices?pid=d45876fd8&amp;color=0,0,0&amp;vtp=1&amp;bbb=1&amp;zzd= 3"/>
          <p:cNvSpPr/>
          <p:nvPr/>
        </p:nvSpPr>
        <p:spPr>
          <a:xfrm>
            <a:off x="26970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5_2#2428125b9.choices?pid=d45876fd8&amp;color=0,0,0&amp;vtp=1&amp;bbb=1&amp;zzd= 3"/>
          <p:cNvSpPr/>
          <p:nvPr/>
        </p:nvSpPr>
        <p:spPr>
          <a:xfrm>
            <a:off x="68852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5224</Words>
  <Application>WPS 演示</Application>
  <PresentationFormat>宽屏</PresentationFormat>
  <Paragraphs>310</Paragraphs>
  <Slides>30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2025-07-25T04:13:00Z</dcterms:created>
  <dcterms:modified xsi:type="dcterms:W3CDTF">2025-09-04T02:39:52Z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514701E1413B4FBD87EB0D7D2326F575_12</vt:lpwstr>
  </property>
  <property fmtid="{D5CDD505-2E9C-101B-9397-08002B2CF9AE}" pid="3" name="KSOProductBuildVer">
    <vt:lpwstr>2052-12.1.0.22529</vt:lpwstr>
  </property>
</Properties>
</file>